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9" r:id="rId2"/>
    <p:sldId id="260" r:id="rId3"/>
    <p:sldId id="256" r:id="rId4"/>
    <p:sldId id="281" r:id="rId5"/>
    <p:sldId id="267" r:id="rId6"/>
    <p:sldId id="282" r:id="rId7"/>
    <p:sldId id="268" r:id="rId8"/>
    <p:sldId id="292" r:id="rId9"/>
    <p:sldId id="266" r:id="rId10"/>
    <p:sldId id="287" r:id="rId11"/>
    <p:sldId id="295" r:id="rId12"/>
    <p:sldId id="296" r:id="rId13"/>
    <p:sldId id="298" r:id="rId14"/>
    <p:sldId id="297" r:id="rId15"/>
    <p:sldId id="272" r:id="rId16"/>
    <p:sldId id="273" r:id="rId17"/>
    <p:sldId id="280" r:id="rId18"/>
    <p:sldId id="265" r:id="rId19"/>
    <p:sldId id="299" r:id="rId20"/>
    <p:sldId id="293" r:id="rId21"/>
    <p:sldId id="294" r:id="rId22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5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2018/3/29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2018/3/29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2018/3/29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2018/3/29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2018/3/29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2018/3/29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2018/3/29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2018/3/29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2018/3/29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2018/3/29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2018/3/29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2018/3/29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2018/3/29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2018/3/29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2018/3/29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2018/3/29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2018/3/29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2F288E0-7875-42C4-84C8-98DBBD3BF4D2}" type="datetimeFigureOut">
              <a:rPr lang="zh-CN" altLang="en-US" smtClean="0"/>
              <a:t>2018/3/29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732608"/>
            <a:ext cx="848931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a水瓶座" panose="00020600040101010101" pitchFamily="18" charset="-122"/>
                <a:ea typeface="Aa水瓶座" panose="00020600040101010101" pitchFamily="18" charset="-122"/>
              </a:rPr>
              <a:t>*天府</a:t>
            </a:r>
            <a:r>
              <a:rPr lang="zh-CN" altLang="en-US" sz="8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a水瓶座" panose="00020600040101010101" pitchFamily="18" charset="-122"/>
                <a:ea typeface="Aa水瓶座" panose="00020600040101010101" pitchFamily="18" charset="-122"/>
              </a:rPr>
              <a:t>一</a:t>
            </a:r>
            <a:r>
              <a:rPr lang="zh-CN" altLang="en-US" sz="88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a水瓶座" panose="00020600040101010101" pitchFamily="18" charset="-122"/>
                <a:ea typeface="Aa水瓶座" panose="00020600040101010101" pitchFamily="18" charset="-122"/>
              </a:rPr>
              <a:t>号*</a:t>
            </a:r>
            <a:endParaRPr lang="en-US" altLang="zh-CN" sz="88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a水瓶座" panose="00020600040101010101" pitchFamily="18" charset="-122"/>
              <a:ea typeface="Aa水瓶座" panose="00020600040101010101" pitchFamily="18" charset="-122"/>
            </a:endParaRPr>
          </a:p>
          <a:p>
            <a:pPr algn="ctr"/>
            <a:r>
              <a:rPr lang="zh-CN" altLang="en-US" sz="88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a水瓶座" panose="00020600040101010101" pitchFamily="18" charset="-122"/>
                <a:ea typeface="Aa水瓶座" panose="00020600040101010101" pitchFamily="18" charset="-122"/>
              </a:rPr>
              <a:t>官微运营方案</a:t>
            </a:r>
            <a:endParaRPr lang="zh-CN" altLang="en-US" sz="8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a水瓶座" panose="00020600040101010101" pitchFamily="18" charset="-122"/>
              <a:ea typeface="Aa水瓶座" panose="00020600040101010101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916886" y="6150428"/>
            <a:ext cx="2275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企划营销部：周颜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951" y="359229"/>
            <a:ext cx="2805791" cy="49880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327" y="1264555"/>
            <a:ext cx="3010582" cy="535214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487722" y="5693229"/>
            <a:ext cx="303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集团或区域大促，商场庆典，商场促销活动优惠劵领取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016348" y="882951"/>
            <a:ext cx="861774" cy="394062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400" dirty="0" smtClean="0"/>
              <a:t>注册</a:t>
            </a:r>
            <a:r>
              <a:rPr lang="zh-CN" altLang="en-US" sz="4400" dirty="0" smtClean="0"/>
              <a:t>会员</a:t>
            </a:r>
            <a:endParaRPr lang="zh-CN" altLang="en-US" sz="4400" dirty="0"/>
          </a:p>
        </p:txBody>
      </p:sp>
      <p:sp>
        <p:nvSpPr>
          <p:cNvPr id="2" name="文本框 1"/>
          <p:cNvSpPr txBox="1"/>
          <p:nvPr/>
        </p:nvSpPr>
        <p:spPr>
          <a:xfrm>
            <a:off x="1188548" y="3624943"/>
            <a:ext cx="553998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400" dirty="0" smtClean="0"/>
              <a:t>集团统一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07199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2114" y="2214363"/>
            <a:ext cx="4241962" cy="1507067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拼团钜惠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2" y="5537135"/>
            <a:ext cx="3387354" cy="5915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12" y="2888870"/>
            <a:ext cx="3371429" cy="240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612" y="2140687"/>
            <a:ext cx="3387354" cy="70476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48725" y="3626589"/>
            <a:ext cx="59327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模仿“拼多多”模式，发布爆款尖货，</a:t>
            </a:r>
            <a:r>
              <a:rPr lang="en-US" altLang="zh-CN" dirty="0" smtClean="0"/>
              <a:t>5</a:t>
            </a:r>
            <a:r>
              <a:rPr lang="zh-CN" altLang="en-US" dirty="0" smtClean="0"/>
              <a:t>折优惠</a:t>
            </a:r>
            <a:endParaRPr lang="en-US" altLang="zh-CN" dirty="0" smtClean="0"/>
          </a:p>
          <a:p>
            <a:r>
              <a:rPr lang="en-US" altLang="zh-CN" dirty="0" smtClean="0"/>
              <a:t>10</a:t>
            </a:r>
            <a:r>
              <a:rPr lang="zh-CN" altLang="en-US" dirty="0" smtClean="0"/>
              <a:t>人拼团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我也要参团，还差</a:t>
            </a:r>
            <a:r>
              <a:rPr lang="en-US" altLang="zh-CN" dirty="0" smtClean="0"/>
              <a:t>X</a:t>
            </a:r>
            <a:r>
              <a:rPr lang="zh-CN" altLang="en-US" dirty="0" smtClean="0"/>
              <a:t>人拼团成功</a:t>
            </a:r>
            <a:endParaRPr lang="en-US" altLang="zh-CN" dirty="0" smtClean="0"/>
          </a:p>
          <a:p>
            <a:r>
              <a:rPr lang="zh-CN" altLang="en-US" dirty="0" smtClean="0"/>
              <a:t>我也要参团，邀请好友参团</a:t>
            </a:r>
            <a:endParaRPr lang="en-US" altLang="zh-CN" dirty="0" smtClean="0"/>
          </a:p>
          <a:p>
            <a:r>
              <a:rPr lang="zh-CN" altLang="en-US" dirty="0" smtClean="0"/>
              <a:t>更多拼团</a:t>
            </a:r>
            <a:endParaRPr lang="en-US" altLang="zh-CN" dirty="0" smtClean="0"/>
          </a:p>
          <a:p>
            <a:r>
              <a:rPr lang="zh-CN" altLang="en-US" dirty="0" smtClean="0"/>
              <a:t>单独购买价格、拼团价格</a:t>
            </a:r>
            <a:endParaRPr lang="en-US" altLang="zh-CN" dirty="0" smtClean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5267" y="3197828"/>
            <a:ext cx="2353848" cy="3104999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>
            <a:off x="7184571" y="4211153"/>
            <a:ext cx="1415143" cy="1329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7326086" y="4452116"/>
            <a:ext cx="1513115" cy="1467033"/>
          </a:xfrm>
          <a:prstGeom prst="straightConnector1">
            <a:avLst/>
          </a:prstGeom>
          <a:ln>
            <a:solidFill>
              <a:srgbClr val="C0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5627914" y="4158343"/>
            <a:ext cx="1698172" cy="41781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144688" y="5347511"/>
            <a:ext cx="374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拼团成功后，用户会收到提醒</a:t>
            </a:r>
            <a:endParaRPr lang="en-US" altLang="zh-CN" dirty="0" smtClean="0"/>
          </a:p>
          <a:p>
            <a:r>
              <a:rPr lang="zh-CN" altLang="en-US" dirty="0" smtClean="0"/>
              <a:t>填写相应信息，领取团购券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03590" y="1727"/>
            <a:ext cx="372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/>
              <a:t>1</a:t>
            </a:r>
            <a:r>
              <a:rPr lang="zh-CN" altLang="en-US" sz="4000" dirty="0" smtClean="0"/>
              <a:t>号福利</a:t>
            </a:r>
            <a:endParaRPr lang="zh-CN" altLang="en-US" sz="4000" dirty="0"/>
          </a:p>
        </p:txBody>
      </p:sp>
      <p:sp>
        <p:nvSpPr>
          <p:cNvPr id="14" name="文本框 13"/>
          <p:cNvSpPr txBox="1"/>
          <p:nvPr/>
        </p:nvSpPr>
        <p:spPr>
          <a:xfrm>
            <a:off x="3668487" y="1260766"/>
            <a:ext cx="241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会员</a:t>
            </a:r>
            <a:r>
              <a:rPr lang="zh-CN" altLang="en-US" dirty="0" smtClean="0"/>
              <a:t>爆款 设计尖货</a:t>
            </a:r>
            <a:endParaRPr lang="zh-CN" altLang="en-US" dirty="0"/>
          </a:p>
        </p:txBody>
      </p:sp>
      <p:sp>
        <p:nvSpPr>
          <p:cNvPr id="18" name="右箭头 17"/>
          <p:cNvSpPr/>
          <p:nvPr/>
        </p:nvSpPr>
        <p:spPr>
          <a:xfrm>
            <a:off x="6085116" y="1260766"/>
            <a:ext cx="642257" cy="4136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7206344" y="988623"/>
            <a:ext cx="2677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会员专享价</a:t>
            </a:r>
            <a:endParaRPr lang="en-US" altLang="zh-CN" dirty="0" smtClean="0"/>
          </a:p>
          <a:p>
            <a:r>
              <a:rPr lang="zh-CN" altLang="en-US" dirty="0" smtClean="0"/>
              <a:t>钜惠价限量</a:t>
            </a:r>
            <a:r>
              <a:rPr lang="zh-CN" altLang="en-US" dirty="0" smtClean="0"/>
              <a:t>抢</a:t>
            </a:r>
            <a:endParaRPr lang="en-US" altLang="zh-CN" dirty="0" smtClean="0"/>
          </a:p>
          <a:p>
            <a:r>
              <a:rPr lang="zh-CN" altLang="en-US" dirty="0"/>
              <a:t>拼</a:t>
            </a:r>
            <a:r>
              <a:rPr lang="zh-CN" altLang="en-US" dirty="0" smtClean="0"/>
              <a:t>团优惠价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385267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690853" y="387390"/>
            <a:ext cx="2569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砍价高手</a:t>
            </a:r>
            <a:endParaRPr lang="zh-CN" altLang="en-US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67" y="1138165"/>
            <a:ext cx="2908525" cy="51707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530" y="1138165"/>
            <a:ext cx="2875870" cy="511265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924" y="4277322"/>
            <a:ext cx="3380952" cy="151428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6780" y="4583511"/>
            <a:ext cx="3380952" cy="199047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3163" y="124076"/>
            <a:ext cx="2744093" cy="403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85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ttps://timgsa.baidu.com/timg?image&amp;quality=80&amp;size=b9999_10000&amp;sec=1521782426829&amp;di=f3c68678d0b76c8f6e8af487c0613e2a&amp;imgtype=0&amp;src=http%3A%2F%2Fimg.zcool.cn%2Fcommunity%2F014f8457de814c0000018c1ba3c5f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285" y="1091270"/>
            <a:ext cx="3096601" cy="527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1315632" y="1559556"/>
            <a:ext cx="903514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拆红包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643102" y="1559556"/>
            <a:ext cx="302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现金红包，签到即可领</a:t>
            </a:r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85" y="2320773"/>
            <a:ext cx="2838095" cy="352380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217" y="2320773"/>
            <a:ext cx="2948088" cy="3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605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81001" y="695590"/>
            <a:ext cx="6226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打</a:t>
            </a:r>
            <a:r>
              <a:rPr lang="en-US" altLang="zh-CN" sz="2800" dirty="0" smtClean="0"/>
              <a:t>CALL</a:t>
            </a:r>
            <a:r>
              <a:rPr lang="zh-CN" altLang="en-US" sz="2800" dirty="0" smtClean="0"/>
              <a:t>文艺生活</a:t>
            </a:r>
            <a:endParaRPr lang="zh-CN" altLang="en-US" sz="2800" dirty="0"/>
          </a:p>
        </p:txBody>
      </p:sp>
      <p:sp>
        <p:nvSpPr>
          <p:cNvPr id="8" name="文本框 7"/>
          <p:cNvSpPr txBox="1"/>
          <p:nvPr/>
        </p:nvSpPr>
        <p:spPr>
          <a:xfrm>
            <a:off x="2645229" y="1926772"/>
            <a:ext cx="218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会展、艺术展</a:t>
            </a:r>
            <a:endParaRPr lang="zh-CN" altLang="en-US" dirty="0"/>
          </a:p>
        </p:txBody>
      </p:sp>
      <p:sp>
        <p:nvSpPr>
          <p:cNvPr id="9" name="右箭头 8"/>
          <p:cNvSpPr/>
          <p:nvPr/>
        </p:nvSpPr>
        <p:spPr>
          <a:xfrm>
            <a:off x="5061857" y="1926772"/>
            <a:ext cx="642257" cy="4136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259286" y="1796144"/>
            <a:ext cx="41365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展览邀请函</a:t>
            </a:r>
            <a:endParaRPr lang="en-US" altLang="zh-CN" dirty="0"/>
          </a:p>
          <a:p>
            <a:r>
              <a:rPr lang="zh-CN" altLang="en-US" dirty="0" smtClean="0"/>
              <a:t>展览纪念品活动积分</a:t>
            </a:r>
            <a:r>
              <a:rPr lang="zh-CN" altLang="en-US" dirty="0" smtClean="0"/>
              <a:t>换购</a:t>
            </a:r>
            <a:endParaRPr lang="en-US" altLang="zh-CN" dirty="0" smtClean="0"/>
          </a:p>
          <a:p>
            <a:r>
              <a:rPr lang="zh-CN" altLang="en-US" dirty="0"/>
              <a:t>同</a:t>
            </a:r>
            <a:r>
              <a:rPr lang="zh-CN" altLang="en-US" dirty="0" smtClean="0"/>
              <a:t>类型艺术元素设计尖</a:t>
            </a:r>
            <a:r>
              <a:rPr lang="zh-CN" altLang="en-US" dirty="0" smtClean="0"/>
              <a:t>货推介</a:t>
            </a:r>
            <a:endParaRPr lang="en-US" altLang="zh-CN" dirty="0" smtClean="0"/>
          </a:p>
          <a:p>
            <a:r>
              <a:rPr lang="zh-CN" altLang="en-US" dirty="0" smtClean="0"/>
              <a:t>商家优惠券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2645229" y="3320534"/>
            <a:ext cx="218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3.</a:t>
            </a:r>
            <a:r>
              <a:rPr lang="zh-CN" altLang="en-US" dirty="0" smtClean="0"/>
              <a:t>电影</a:t>
            </a:r>
            <a:r>
              <a:rPr lang="en-US" altLang="zh-CN" dirty="0" smtClean="0"/>
              <a:t>TOP</a:t>
            </a:r>
            <a:r>
              <a:rPr lang="zh-CN" altLang="en-US" dirty="0" smtClean="0"/>
              <a:t>榜</a:t>
            </a:r>
            <a:endParaRPr lang="zh-CN" altLang="en-US" dirty="0"/>
          </a:p>
        </p:txBody>
      </p:sp>
      <p:sp>
        <p:nvSpPr>
          <p:cNvPr id="12" name="右箭头 11"/>
          <p:cNvSpPr/>
          <p:nvPr/>
        </p:nvSpPr>
        <p:spPr>
          <a:xfrm>
            <a:off x="5061857" y="3320534"/>
            <a:ext cx="642257" cy="4136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259286" y="3320535"/>
            <a:ext cx="3820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电影</a:t>
            </a:r>
            <a:r>
              <a:rPr lang="zh-CN" altLang="en-US" dirty="0" smtClean="0"/>
              <a:t>品鉴（寒暑假档）</a:t>
            </a:r>
            <a:endParaRPr lang="en-US" altLang="zh-CN" dirty="0" smtClean="0"/>
          </a:p>
          <a:p>
            <a:r>
              <a:rPr lang="zh-CN" altLang="en-US" dirty="0" smtClean="0"/>
              <a:t>电影票限量抢购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2558143" y="491587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为了培养用户习惯，加强卡券功能的作用，建议以小程序的方式来开发卡券页面，可参考星巴克的应用，便于用户随时在手机界面查看卡券内容</a:t>
            </a:r>
          </a:p>
        </p:txBody>
      </p:sp>
      <p:sp>
        <p:nvSpPr>
          <p:cNvPr id="3" name="矩形 2"/>
          <p:cNvSpPr/>
          <p:nvPr/>
        </p:nvSpPr>
        <p:spPr>
          <a:xfrm>
            <a:off x="6172200" y="2577486"/>
            <a:ext cx="1997529" cy="48985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6466114" y="3080655"/>
            <a:ext cx="402772" cy="1632857"/>
          </a:xfrm>
          <a:prstGeom prst="straightConnector1">
            <a:avLst/>
          </a:prstGeom>
          <a:ln>
            <a:solidFill>
              <a:srgbClr val="C0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47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696186" y="450441"/>
            <a:ext cx="6400800" cy="1000276"/>
          </a:xfrm>
        </p:spPr>
        <p:txBody>
          <a:bodyPr/>
          <a:lstStyle/>
          <a:p>
            <a:r>
              <a:rPr lang="zh-CN" altLang="en-US" dirty="0" smtClean="0"/>
              <a:t>打卡制度：在简单设置的基础上，增加趣味性</a:t>
            </a:r>
            <a:endParaRPr lang="en-US" altLang="zh-CN" dirty="0" smtClean="0"/>
          </a:p>
        </p:txBody>
      </p:sp>
      <p:pic>
        <p:nvPicPr>
          <p:cNvPr id="1026" name="Picture 2" descr="https://timgsa.baidu.com/timg?image&amp;quality=80&amp;size=b9999_10000&amp;sec=1521782124199&amp;di=bcdf9aaa2db863d2863f3e31dd7c4847&amp;imgtype=0&amp;src=http%3A%2F%2Fimg.zcool.cn%2Fcommunity%2F018c315611e8786ac7251df8a5cf2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032" y="1750073"/>
            <a:ext cx="2946853" cy="490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683" y="1763485"/>
            <a:ext cx="2900660" cy="490312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43701" y="1178965"/>
            <a:ext cx="903514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拆礼盒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733256" y="1178965"/>
            <a:ext cx="903514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大转盘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834412" y="1045029"/>
            <a:ext cx="861774" cy="41801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400" dirty="0" smtClean="0"/>
              <a:t>积分抢兑</a:t>
            </a:r>
            <a:endParaRPr lang="zh-CN" altLang="en-US" sz="4400" dirty="0"/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531812" y="3799113"/>
            <a:ext cx="3169331" cy="251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tx1"/>
                </a:solidFill>
              </a:rPr>
              <a:t>积分抢兑：线上活动赚取的积分属于活动积分，只能换购活动规定的相应礼品，活动积分不会计入会员积分。会员积分则为会员消费积分。</a:t>
            </a:r>
          </a:p>
        </p:txBody>
      </p:sp>
    </p:spTree>
    <p:extLst>
      <p:ext uri="{BB962C8B-B14F-4D97-AF65-F5344CB8AC3E}">
        <p14:creationId xmlns:p14="http://schemas.microsoft.com/office/powerpoint/2010/main" val="4053191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1257" y="315685"/>
            <a:ext cx="5061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积分抢兑</a:t>
            </a:r>
            <a:endParaRPr lang="zh-CN" altLang="en-US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1012371" y="1197429"/>
            <a:ext cx="382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用户每天有一次参与的机会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101044" y="1921720"/>
            <a:ext cx="903514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拆礼盒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536371" y="1921720"/>
            <a:ext cx="5845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设置相应的礼品券，抽中后礼品券直接转到会员券包</a:t>
            </a:r>
            <a:endParaRPr lang="en-US" altLang="zh-CN" dirty="0" smtClean="0"/>
          </a:p>
          <a:p>
            <a:r>
              <a:rPr lang="zh-CN" altLang="en-US" dirty="0" smtClean="0"/>
              <a:t>会员凭借礼品券到商场领取礼品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849086" y="3710644"/>
            <a:ext cx="114191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如何进行提醒用户打卡？</a:t>
            </a:r>
            <a:endParaRPr lang="en-US" altLang="zh-CN" dirty="0" smtClean="0"/>
          </a:p>
          <a:p>
            <a:r>
              <a:rPr lang="zh-CN" altLang="en-US" dirty="0" smtClean="0"/>
              <a:t>通过微推稿第二条</a:t>
            </a:r>
            <a:r>
              <a:rPr lang="en-US" altLang="zh-CN" dirty="0" smtClean="0"/>
              <a:t>《</a:t>
            </a:r>
            <a:r>
              <a:rPr lang="zh-CN" altLang="en-US" dirty="0" smtClean="0"/>
              <a:t>大家都在拆礼盒，今天你中奖了吗？</a:t>
            </a:r>
            <a:r>
              <a:rPr lang="en-US" altLang="zh-CN" dirty="0"/>
              <a:t>》《</a:t>
            </a:r>
            <a:r>
              <a:rPr lang="zh-CN" altLang="en-US" dirty="0"/>
              <a:t>幸运大转盘，积分换豪礼</a:t>
            </a:r>
            <a:r>
              <a:rPr lang="en-US" altLang="zh-CN" dirty="0" smtClean="0"/>
              <a:t>》</a:t>
            </a:r>
          </a:p>
          <a:p>
            <a:r>
              <a:rPr lang="zh-CN" altLang="en-US" dirty="0" smtClean="0"/>
              <a:t>短信提醒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如何进行裂变传播</a:t>
            </a:r>
            <a:endParaRPr lang="en-US" altLang="zh-CN" dirty="0" smtClean="0"/>
          </a:p>
          <a:p>
            <a:r>
              <a:rPr lang="en-US" altLang="zh-CN" dirty="0" smtClean="0"/>
              <a:t>《</a:t>
            </a:r>
            <a:r>
              <a:rPr lang="zh-CN" altLang="en-US" dirty="0" smtClean="0"/>
              <a:t>邀请好友帮你拆</a:t>
            </a:r>
            <a:r>
              <a:rPr lang="en-US" altLang="zh-CN" dirty="0"/>
              <a:t>》《</a:t>
            </a:r>
            <a:r>
              <a:rPr lang="zh-CN" altLang="en-US" dirty="0"/>
              <a:t>邀请</a:t>
            </a:r>
            <a:r>
              <a:rPr lang="zh-CN" altLang="en-US" dirty="0" smtClean="0"/>
              <a:t>好友帮你转</a:t>
            </a:r>
            <a:r>
              <a:rPr lang="en-US" altLang="zh-CN" dirty="0" smtClean="0"/>
              <a:t>》</a:t>
            </a:r>
          </a:p>
          <a:p>
            <a:r>
              <a:rPr lang="zh-CN" altLang="en-US" dirty="0" smtClean="0"/>
              <a:t>用户可以点击邀请好友，好友注册会员后，可以新增</a:t>
            </a:r>
            <a:r>
              <a:rPr lang="en-US" altLang="zh-CN" dirty="0" smtClean="0"/>
              <a:t>1</a:t>
            </a:r>
            <a:r>
              <a:rPr lang="zh-CN" altLang="en-US" dirty="0" smtClean="0"/>
              <a:t>次抽奖机会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9" name="文本框 8"/>
          <p:cNvSpPr txBox="1"/>
          <p:nvPr/>
        </p:nvSpPr>
        <p:spPr>
          <a:xfrm>
            <a:off x="1092813" y="2614511"/>
            <a:ext cx="903514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大转盘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536371" y="2787314"/>
            <a:ext cx="723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玩大转盘赚积分或礼品</a:t>
            </a:r>
            <a:endParaRPr lang="en-US" altLang="zh-CN" dirty="0" smtClean="0"/>
          </a:p>
          <a:p>
            <a:r>
              <a:rPr lang="zh-CN" altLang="en-US" dirty="0" smtClean="0"/>
              <a:t>配套积分换礼品线下活动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242009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04555" y="2484360"/>
            <a:ext cx="5792789" cy="1507067"/>
          </a:xfrm>
        </p:spPr>
        <p:txBody>
          <a:bodyPr>
            <a:normAutofit fontScale="90000"/>
          </a:bodyPr>
          <a:lstStyle/>
          <a:p>
            <a:r>
              <a:rPr lang="en-US" altLang="zh-CN" sz="5400" dirty="0">
                <a:latin typeface="Aa水瓶座" panose="00020600040101010101" pitchFamily="18" charset="-122"/>
                <a:ea typeface="Aa水瓶座" panose="00020600040101010101" pitchFamily="18" charset="-122"/>
              </a:rPr>
              <a:t>3</a:t>
            </a:r>
            <a:r>
              <a:rPr lang="en-US" altLang="zh-CN" sz="5400" dirty="0" smtClean="0">
                <a:latin typeface="Aa水瓶座" panose="00020600040101010101" pitchFamily="18" charset="-122"/>
                <a:ea typeface="Aa水瓶座" panose="00020600040101010101" pitchFamily="18" charset="-122"/>
              </a:rPr>
              <a:t>.</a:t>
            </a:r>
            <a:r>
              <a:rPr lang="zh-CN" altLang="en-US" sz="5400" dirty="0" smtClean="0">
                <a:latin typeface="Aa水瓶座" panose="00020600040101010101" pitchFamily="18" charset="-122"/>
                <a:ea typeface="Aa水瓶座" panose="00020600040101010101" pitchFamily="18" charset="-122"/>
              </a:rPr>
              <a:t>如何提升服务品质</a:t>
            </a:r>
            <a:endParaRPr lang="zh-CN" altLang="en-US" sz="5400" dirty="0">
              <a:latin typeface="Aa水瓶座" panose="00020600040101010101" pitchFamily="18" charset="-122"/>
              <a:ea typeface="Aa水瓶座" panose="00020600040101010101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819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520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右箭头 3"/>
          <p:cNvSpPr/>
          <p:nvPr/>
        </p:nvSpPr>
        <p:spPr>
          <a:xfrm>
            <a:off x="342773" y="2751814"/>
            <a:ext cx="925286" cy="9779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https://timgsa.baidu.com/timg?image&amp;quality=80&amp;size=b9999_10000&amp;sec=1521807471028&amp;di=ab55cb8f580902fc826ef055782b78e8&amp;imgtype=0&amp;src=http%3A%2F%2Fwww.cnr.cn%2Fchanjing%2Fzhuanti%2Fhm%2Fjj%2F20171106%2FW0201711063327753620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916" y="2118891"/>
            <a:ext cx="4599341" cy="288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2525486" y="733896"/>
            <a:ext cx="149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服务资讯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618514" y="2363604"/>
            <a:ext cx="41903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需要与商户进行合作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用户填写表单进行申请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需要与客服部门进行沟通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口碑服务的同时</a:t>
            </a:r>
            <a:r>
              <a:rPr lang="zh-CN" altLang="en-US" dirty="0" smtClean="0"/>
              <a:t>，促进</a:t>
            </a:r>
            <a:r>
              <a:rPr lang="zh-CN" altLang="en-US" dirty="0" smtClean="0"/>
              <a:t>二次推销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618514" y="918562"/>
            <a:ext cx="4691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</a:t>
            </a:r>
            <a:r>
              <a:rPr lang="zh-CN" altLang="en-US" dirty="0" smtClean="0"/>
              <a:t>定期：服务月，服务周，服务日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限量服务名额，需要提前申请</a:t>
            </a:r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05802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659043241077827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95" y="635533"/>
            <a:ext cx="3046548" cy="541890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438" y="635533"/>
            <a:ext cx="3017236" cy="541890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369369" y="2667001"/>
            <a:ext cx="34725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实时查询停车位余量。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通过活动积分兑换停车券。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预约停车位，保留</a:t>
            </a:r>
            <a:r>
              <a:rPr lang="en-US" altLang="zh-CN" dirty="0" smtClean="0"/>
              <a:t>30</a:t>
            </a:r>
            <a:r>
              <a:rPr lang="zh-CN" altLang="en-US" dirty="0" smtClean="0"/>
              <a:t>分钟。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停车</a:t>
            </a:r>
            <a:r>
              <a:rPr lang="en-US" altLang="zh-CN" dirty="0" smtClean="0"/>
              <a:t>4</a:t>
            </a:r>
            <a:r>
              <a:rPr lang="zh-CN" altLang="en-US" dirty="0" smtClean="0"/>
              <a:t>小时之内免费。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0946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59726" y="2429932"/>
            <a:ext cx="5792789" cy="1507067"/>
          </a:xfrm>
        </p:spPr>
        <p:txBody>
          <a:bodyPr>
            <a:normAutofit/>
          </a:bodyPr>
          <a:lstStyle/>
          <a:p>
            <a:r>
              <a:rPr lang="en-US" altLang="zh-CN" sz="5400" dirty="0" smtClean="0">
                <a:latin typeface="Aa水瓶座" panose="00020600040101010101" pitchFamily="18" charset="-122"/>
                <a:ea typeface="Aa水瓶座" panose="00020600040101010101" pitchFamily="18" charset="-122"/>
              </a:rPr>
              <a:t>1.</a:t>
            </a:r>
            <a:r>
              <a:rPr lang="zh-CN" altLang="en-US" sz="5400" dirty="0" smtClean="0">
                <a:latin typeface="Aa水瓶座" panose="00020600040101010101" pitchFamily="18" charset="-122"/>
                <a:ea typeface="Aa水瓶座" panose="00020600040101010101" pitchFamily="18" charset="-122"/>
              </a:rPr>
              <a:t>菜单栏设计方案</a:t>
            </a:r>
            <a:endParaRPr lang="zh-CN" altLang="en-US" sz="5400" dirty="0">
              <a:latin typeface="Aa水瓶座" panose="00020600040101010101" pitchFamily="18" charset="-122"/>
              <a:ea typeface="Aa水瓶座" panose="00020600040101010101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8190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6182" y="406702"/>
            <a:ext cx="3212874" cy="1507067"/>
          </a:xfrm>
        </p:spPr>
        <p:txBody>
          <a:bodyPr/>
          <a:lstStyle/>
          <a:p>
            <a:r>
              <a:rPr lang="zh-CN" altLang="en-US" dirty="0" smtClean="0"/>
              <a:t>家居贷款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945" y="406702"/>
            <a:ext cx="3498305" cy="633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47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76298" y="2408160"/>
            <a:ext cx="8534400" cy="1507067"/>
          </a:xfrm>
        </p:spPr>
        <p:txBody>
          <a:bodyPr>
            <a:normAutofit/>
          </a:bodyPr>
          <a:lstStyle/>
          <a:p>
            <a:r>
              <a:rPr lang="en-US" altLang="zh-CN" sz="7200" dirty="0" smtClean="0">
                <a:latin typeface="Aa水瓶座" panose="00020600040101010101" pitchFamily="18" charset="-122"/>
                <a:ea typeface="Aa水瓶座" panose="00020600040101010101" pitchFamily="18" charset="-122"/>
              </a:rPr>
              <a:t>Thank you</a:t>
            </a:r>
            <a:endParaRPr lang="zh-CN" altLang="en-US" sz="7200" dirty="0">
              <a:latin typeface="Aa水瓶座" panose="00020600040101010101" pitchFamily="18" charset="-122"/>
              <a:ea typeface="Aa水瓶座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002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 159"/>
          <p:cNvSpPr/>
          <p:nvPr/>
        </p:nvSpPr>
        <p:spPr>
          <a:xfrm>
            <a:off x="2055681" y="5540284"/>
            <a:ext cx="466033" cy="287655"/>
          </a:xfrm>
          <a:custGeom>
            <a:avLst/>
            <a:gdLst>
              <a:gd name="connsiteX0" fmla="*/ 545178 w 812503"/>
              <a:gd name="connsiteY0" fmla="*/ 0 h 310097"/>
              <a:gd name="connsiteX1" fmla="*/ 812503 w 812503"/>
              <a:gd name="connsiteY1" fmla="*/ 155049 h 310097"/>
              <a:gd name="connsiteX2" fmla="*/ 545178 w 812503"/>
              <a:gd name="connsiteY2" fmla="*/ 310097 h 310097"/>
              <a:gd name="connsiteX3" fmla="*/ 545178 w 812503"/>
              <a:gd name="connsiteY3" fmla="*/ 212220 h 310097"/>
              <a:gd name="connsiteX4" fmla="*/ 0 w 812503"/>
              <a:gd name="connsiteY4" fmla="*/ 259590 h 310097"/>
              <a:gd name="connsiteX5" fmla="*/ 160832 w 812503"/>
              <a:gd name="connsiteY5" fmla="*/ 155049 h 310097"/>
              <a:gd name="connsiteX6" fmla="*/ 0 w 812503"/>
              <a:gd name="connsiteY6" fmla="*/ 50507 h 310097"/>
              <a:gd name="connsiteX7" fmla="*/ 545178 w 812503"/>
              <a:gd name="connsiteY7" fmla="*/ 97878 h 31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2503" h="310097">
                <a:moveTo>
                  <a:pt x="545178" y="0"/>
                </a:moveTo>
                <a:lnTo>
                  <a:pt x="812503" y="155049"/>
                </a:lnTo>
                <a:lnTo>
                  <a:pt x="545178" y="310097"/>
                </a:lnTo>
                <a:lnTo>
                  <a:pt x="545178" y="212220"/>
                </a:lnTo>
                <a:lnTo>
                  <a:pt x="0" y="259590"/>
                </a:lnTo>
                <a:lnTo>
                  <a:pt x="160832" y="155049"/>
                </a:lnTo>
                <a:lnTo>
                  <a:pt x="0" y="50507"/>
                </a:lnTo>
                <a:lnTo>
                  <a:pt x="545178" y="9787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 159"/>
          <p:cNvSpPr/>
          <p:nvPr/>
        </p:nvSpPr>
        <p:spPr>
          <a:xfrm>
            <a:off x="2063995" y="1702453"/>
            <a:ext cx="417830" cy="287655"/>
          </a:xfrm>
          <a:custGeom>
            <a:avLst/>
            <a:gdLst>
              <a:gd name="connsiteX0" fmla="*/ 545178 w 812503"/>
              <a:gd name="connsiteY0" fmla="*/ 0 h 310097"/>
              <a:gd name="connsiteX1" fmla="*/ 812503 w 812503"/>
              <a:gd name="connsiteY1" fmla="*/ 155049 h 310097"/>
              <a:gd name="connsiteX2" fmla="*/ 545178 w 812503"/>
              <a:gd name="connsiteY2" fmla="*/ 310097 h 310097"/>
              <a:gd name="connsiteX3" fmla="*/ 545178 w 812503"/>
              <a:gd name="connsiteY3" fmla="*/ 212220 h 310097"/>
              <a:gd name="connsiteX4" fmla="*/ 0 w 812503"/>
              <a:gd name="connsiteY4" fmla="*/ 259590 h 310097"/>
              <a:gd name="connsiteX5" fmla="*/ 160832 w 812503"/>
              <a:gd name="connsiteY5" fmla="*/ 155049 h 310097"/>
              <a:gd name="connsiteX6" fmla="*/ 0 w 812503"/>
              <a:gd name="connsiteY6" fmla="*/ 50507 h 310097"/>
              <a:gd name="connsiteX7" fmla="*/ 545178 w 812503"/>
              <a:gd name="connsiteY7" fmla="*/ 97878 h 31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2503" h="310097">
                <a:moveTo>
                  <a:pt x="545178" y="0"/>
                </a:moveTo>
                <a:lnTo>
                  <a:pt x="812503" y="155049"/>
                </a:lnTo>
                <a:lnTo>
                  <a:pt x="545178" y="310097"/>
                </a:lnTo>
                <a:lnTo>
                  <a:pt x="545178" y="212220"/>
                </a:lnTo>
                <a:lnTo>
                  <a:pt x="0" y="259590"/>
                </a:lnTo>
                <a:lnTo>
                  <a:pt x="160832" y="155049"/>
                </a:lnTo>
                <a:lnTo>
                  <a:pt x="0" y="50507"/>
                </a:lnTo>
                <a:lnTo>
                  <a:pt x="545178" y="9787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 159"/>
          <p:cNvSpPr/>
          <p:nvPr/>
        </p:nvSpPr>
        <p:spPr>
          <a:xfrm>
            <a:off x="1995568" y="3735103"/>
            <a:ext cx="486257" cy="287655"/>
          </a:xfrm>
          <a:custGeom>
            <a:avLst/>
            <a:gdLst>
              <a:gd name="connsiteX0" fmla="*/ 545178 w 812503"/>
              <a:gd name="connsiteY0" fmla="*/ 0 h 310097"/>
              <a:gd name="connsiteX1" fmla="*/ 812503 w 812503"/>
              <a:gd name="connsiteY1" fmla="*/ 155049 h 310097"/>
              <a:gd name="connsiteX2" fmla="*/ 545178 w 812503"/>
              <a:gd name="connsiteY2" fmla="*/ 310097 h 310097"/>
              <a:gd name="connsiteX3" fmla="*/ 545178 w 812503"/>
              <a:gd name="connsiteY3" fmla="*/ 212220 h 310097"/>
              <a:gd name="connsiteX4" fmla="*/ 0 w 812503"/>
              <a:gd name="connsiteY4" fmla="*/ 259590 h 310097"/>
              <a:gd name="connsiteX5" fmla="*/ 160832 w 812503"/>
              <a:gd name="connsiteY5" fmla="*/ 155049 h 310097"/>
              <a:gd name="connsiteX6" fmla="*/ 0 w 812503"/>
              <a:gd name="connsiteY6" fmla="*/ 50507 h 310097"/>
              <a:gd name="connsiteX7" fmla="*/ 545178 w 812503"/>
              <a:gd name="connsiteY7" fmla="*/ 97878 h 31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2503" h="310097">
                <a:moveTo>
                  <a:pt x="545178" y="0"/>
                </a:moveTo>
                <a:lnTo>
                  <a:pt x="812503" y="155049"/>
                </a:lnTo>
                <a:lnTo>
                  <a:pt x="545178" y="310097"/>
                </a:lnTo>
                <a:lnTo>
                  <a:pt x="545178" y="212220"/>
                </a:lnTo>
                <a:lnTo>
                  <a:pt x="0" y="259590"/>
                </a:lnTo>
                <a:lnTo>
                  <a:pt x="160832" y="155049"/>
                </a:lnTo>
                <a:lnTo>
                  <a:pt x="0" y="50507"/>
                </a:lnTo>
                <a:lnTo>
                  <a:pt x="545178" y="9787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1775" y="1665735"/>
            <a:ext cx="126274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号资讯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55236" y="525182"/>
            <a:ext cx="145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一级菜单</a:t>
            </a:r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2832380" y="525182"/>
            <a:ext cx="145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二级菜单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2729594" y="1181724"/>
            <a:ext cx="220979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 smtClean="0"/>
          </a:p>
          <a:p>
            <a:r>
              <a:rPr lang="zh-CN" altLang="en-US" sz="1600" dirty="0" smtClean="0">
                <a:solidFill>
                  <a:schemeClr val="tx1"/>
                </a:solidFill>
              </a:rPr>
              <a:t>商场活动</a:t>
            </a:r>
          </a:p>
          <a:p>
            <a:r>
              <a:rPr lang="zh-CN" altLang="en-US" sz="1600" dirty="0" smtClean="0">
                <a:solidFill>
                  <a:schemeClr val="tx1"/>
                </a:solidFill>
              </a:rPr>
              <a:t>家居资讯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r>
              <a:rPr lang="zh-CN" altLang="en-US" sz="1600" dirty="0" smtClean="0">
                <a:latin typeface="微软雅黑" panose="020B0503020204020204" charset="-122"/>
                <a:ea typeface="微软雅黑" panose="020B0503020204020204" charset="-122"/>
              </a:rPr>
              <a:t>楼层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导航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1600" dirty="0" smtClean="0"/>
          </a:p>
        </p:txBody>
      </p:sp>
      <p:sp>
        <p:nvSpPr>
          <p:cNvPr id="15" name="文本框 14"/>
          <p:cNvSpPr txBox="1"/>
          <p:nvPr/>
        </p:nvSpPr>
        <p:spPr>
          <a:xfrm>
            <a:off x="796449" y="3653426"/>
            <a:ext cx="111914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1</a:t>
            </a:r>
            <a:r>
              <a:rPr lang="zh-CN" altLang="en-US" dirty="0" smtClean="0">
                <a:solidFill>
                  <a:schemeClr val="tx1"/>
                </a:solidFill>
              </a:rPr>
              <a:t>号会员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730021" y="2971022"/>
            <a:ext cx="22093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sz="16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 smtClean="0">
                <a:latin typeface="微软雅黑" panose="020B0503020204020204" charset="-122"/>
                <a:ea typeface="微软雅黑" panose="020B0503020204020204" charset="-122"/>
              </a:rPr>
              <a:t>会员中心</a:t>
            </a:r>
            <a:endParaRPr lang="en-US" altLang="zh-CN" sz="16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600" dirty="0" smtClean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600" dirty="0" smtClean="0">
                <a:latin typeface="微软雅黑" panose="020B0503020204020204" charset="-122"/>
                <a:ea typeface="微软雅黑" panose="020B0503020204020204" charset="-122"/>
              </a:rPr>
              <a:t>号福利</a:t>
            </a:r>
            <a:endParaRPr lang="zh-CN" altLang="en-US" sz="16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 smtClean="0">
                <a:latin typeface="微软雅黑" panose="020B0503020204020204" charset="-122"/>
                <a:ea typeface="微软雅黑" panose="020B0503020204020204" charset="-122"/>
              </a:rPr>
              <a:t>积分</a:t>
            </a:r>
            <a:r>
              <a:rPr lang="zh-CN" altLang="en-US" sz="1600" dirty="0" smtClean="0">
                <a:latin typeface="微软雅黑" panose="020B0503020204020204" charset="-122"/>
                <a:ea typeface="微软雅黑" panose="020B0503020204020204" charset="-122"/>
              </a:rPr>
              <a:t>抢</a:t>
            </a:r>
            <a:r>
              <a:rPr lang="zh-CN" altLang="en-US" sz="1600" dirty="0" smtClean="0">
                <a:latin typeface="微软雅黑" panose="020B0503020204020204" charset="-122"/>
                <a:ea typeface="微软雅黑" panose="020B0503020204020204" charset="-122"/>
              </a:rPr>
              <a:t>兑</a:t>
            </a:r>
            <a:endParaRPr lang="en-US" altLang="zh-CN" sz="16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 smtClean="0">
                <a:latin typeface="微软雅黑" panose="020B0503020204020204" charset="-122"/>
                <a:ea typeface="微软雅黑" panose="020B0503020204020204" charset="-122"/>
              </a:rPr>
              <a:t>积分换礼</a:t>
            </a:r>
            <a:endParaRPr lang="en-US" altLang="zh-CN" sz="1600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22059" y="5499961"/>
            <a:ext cx="1123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</a:rPr>
              <a:t>号服务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753072" y="5087836"/>
            <a:ext cx="1149350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 smtClean="0">
                <a:latin typeface="微软雅黑" panose="020B0503020204020204" charset="-122"/>
                <a:ea typeface="微软雅黑" panose="020B0503020204020204" charset="-122"/>
              </a:rPr>
              <a:t>服务资讯停车服务</a:t>
            </a:r>
            <a:endParaRPr lang="en-US" altLang="zh-CN" sz="16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家居</a:t>
            </a:r>
            <a:r>
              <a:rPr lang="zh-CN" altLang="en-US" sz="1600" dirty="0" smtClean="0">
                <a:latin typeface="微软雅黑" panose="020B0503020204020204" charset="-122"/>
                <a:ea typeface="微软雅黑" panose="020B0503020204020204" charset="-122"/>
              </a:rPr>
              <a:t>贷款</a:t>
            </a:r>
            <a:endParaRPr lang="zh-CN" altLang="en-US" sz="16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 smtClean="0">
                <a:latin typeface="微软雅黑" panose="020B0503020204020204" charset="-122"/>
                <a:ea typeface="微软雅黑" panose="020B0503020204020204" charset="-122"/>
              </a:rPr>
              <a:t>合作联系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19676" y="2892743"/>
            <a:ext cx="3931037" cy="31110"/>
          </a:xfrm>
          <a:prstGeom prst="line">
            <a:avLst/>
          </a:prstGeom>
          <a:ln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655236" y="4911544"/>
            <a:ext cx="3895477" cy="27609"/>
          </a:xfrm>
          <a:prstGeom prst="line">
            <a:avLst/>
          </a:prstGeom>
          <a:ln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65480" y="973455"/>
            <a:ext cx="3883025" cy="26670"/>
          </a:xfrm>
          <a:prstGeom prst="line">
            <a:avLst/>
          </a:prstGeom>
          <a:ln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627387" y="980969"/>
            <a:ext cx="13153" cy="5546102"/>
          </a:xfrm>
          <a:prstGeom prst="line">
            <a:avLst/>
          </a:prstGeom>
          <a:ln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H="1">
            <a:off x="4583895" y="980969"/>
            <a:ext cx="13153" cy="5546102"/>
          </a:xfrm>
          <a:prstGeom prst="line">
            <a:avLst/>
          </a:prstGeom>
          <a:ln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619221" y="6503032"/>
            <a:ext cx="3910173" cy="19505"/>
          </a:xfrm>
          <a:prstGeom prst="line">
            <a:avLst/>
          </a:prstGeom>
          <a:ln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81901" cy="6858000"/>
          </a:xfrm>
          <a:prstGeom prst="rect">
            <a:avLst/>
          </a:prstGeom>
        </p:spPr>
      </p:pic>
      <p:sp>
        <p:nvSpPr>
          <p:cNvPr id="9" name="标题 1"/>
          <p:cNvSpPr txBox="1">
            <a:spLocks/>
          </p:cNvSpPr>
          <p:nvPr/>
        </p:nvSpPr>
        <p:spPr>
          <a:xfrm>
            <a:off x="5780283" y="4413038"/>
            <a:ext cx="5246946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dirty="0" smtClean="0">
                <a:latin typeface="Aa双鱼座" panose="00020600040101010101" pitchFamily="18" charset="-122"/>
                <a:ea typeface="Aa双鱼座" panose="00020600040101010101" pitchFamily="18" charset="-122"/>
              </a:rPr>
              <a:t>如何提供丰富的资讯？</a:t>
            </a:r>
            <a:endParaRPr lang="zh-CN" altLang="en-US" dirty="0">
              <a:latin typeface="Aa双鱼座" panose="00020600040101010101" pitchFamily="18" charset="-122"/>
              <a:ea typeface="Aa双鱼座" panose="00020600040101010101" pitchFamily="18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486235" y="3072800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dirty="0" smtClean="0"/>
              <a:t>一号资讯</a:t>
            </a:r>
            <a:endParaRPr lang="zh-CN" altLang="en-US" sz="4800" dirty="0"/>
          </a:p>
        </p:txBody>
      </p:sp>
      <p:sp>
        <p:nvSpPr>
          <p:cNvPr id="11" name="下箭头 10"/>
          <p:cNvSpPr/>
          <p:nvPr/>
        </p:nvSpPr>
        <p:spPr>
          <a:xfrm>
            <a:off x="7493989" y="4073544"/>
            <a:ext cx="631371" cy="6789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3617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24471"/>
              </p:ext>
            </p:extLst>
          </p:nvPr>
        </p:nvGraphicFramePr>
        <p:xfrm>
          <a:off x="881738" y="948266"/>
          <a:ext cx="1047205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3562"/>
                <a:gridCol w="1163562"/>
                <a:gridCol w="1163562"/>
                <a:gridCol w="1163562"/>
                <a:gridCol w="1163562"/>
                <a:gridCol w="1163562"/>
                <a:gridCol w="1163562"/>
                <a:gridCol w="1163562"/>
                <a:gridCol w="1163562"/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妇女节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愚人节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儿童节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七夕节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中秋节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国庆节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感恩节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圣诞节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元旦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370114" y="2873829"/>
            <a:ext cx="3418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商场促销活动预告，活动公告</a:t>
            </a:r>
            <a:endParaRPr lang="en-US" altLang="zh-CN" dirty="0" smtClean="0"/>
          </a:p>
          <a:p>
            <a:r>
              <a:rPr lang="zh-CN" altLang="en-US" dirty="0" smtClean="0"/>
              <a:t>不限于文章，</a:t>
            </a:r>
            <a:r>
              <a:rPr lang="en-US" altLang="zh-CN" dirty="0" smtClean="0"/>
              <a:t>H5</a:t>
            </a:r>
            <a:r>
              <a:rPr lang="zh-CN" altLang="en-US" dirty="0" smtClean="0"/>
              <a:t>，小游戏等形式</a:t>
            </a:r>
            <a:endParaRPr lang="zh-CN" altLang="en-US" dirty="0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55613" y="155168"/>
            <a:ext cx="2875416" cy="48744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商场活动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886" y="1491343"/>
            <a:ext cx="3071856" cy="46894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095" y="2013858"/>
            <a:ext cx="2916703" cy="4689455"/>
          </a:xfrm>
          <a:prstGeom prst="rect">
            <a:avLst/>
          </a:prstGeom>
        </p:spPr>
      </p:pic>
      <p:pic>
        <p:nvPicPr>
          <p:cNvPr id="8" name="图片 7" descr="6503691352092785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4608" y="1650708"/>
            <a:ext cx="2791882" cy="45300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55613" y="4256314"/>
            <a:ext cx="2995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也可是配合特殊节日的纯线上娱乐互动活动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6188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064080" y="348342"/>
            <a:ext cx="3744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趣味</a:t>
            </a:r>
            <a:r>
              <a:rPr lang="zh-CN" altLang="en-US" sz="2800" dirty="0" smtClean="0"/>
              <a:t>游戏</a:t>
            </a:r>
            <a:endParaRPr lang="zh-CN" altLang="en-US" sz="2800" dirty="0"/>
          </a:p>
        </p:txBody>
      </p:sp>
      <p:pic>
        <p:nvPicPr>
          <p:cNvPr id="7" name="Picture 2" descr="https://timgsa.baidu.com/timg?image&amp;quality=80&amp;size=b9999_10000&amp;sec=1521795604367&amp;di=d5af5993e56216f1cff33e3a1576001f&amp;imgtype=jpg&amp;src=http%3A%2F%2Fimg0.imgtn.bdimg.com%2Fit%2Fu%3D3248760420%2C2945305062%26fm%3D214%26gp%3D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234" y="1381174"/>
            <a:ext cx="2919284" cy="449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timgsa.baidu.com/timg?image&amp;quality=80&amp;size=b9999_10000&amp;sec=1521795650083&amp;di=05c8e570fd471b9b50111c0eea6f517b&amp;imgtype=0&amp;src=http%3A%2F%2Fimg.zcool.cn%2Fcommunity%2F0113235542b6d30000019ae948bdd3.jpg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939" y="1381174"/>
            <a:ext cx="2848882" cy="448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s://timgsa.baidu.com/timg?image&amp;quality=80&amp;size=b9999_10000&amp;sec=1521795754446&amp;di=0863af2ff4111928a267b55c528b0e6e&amp;imgtype=0&amp;src=http%3A%2F%2Fwww.iwebad.com%2Fd%2Ffile%2Fnews%2Fad%2F2014-11-14%2F79813cf879ff15c4c286aa0dd7bbbf8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698" y="1387578"/>
            <a:ext cx="2941054" cy="448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 descr="9035882279272347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828" y="1410030"/>
            <a:ext cx="2546985" cy="453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32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8857" y="101005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/>
              <a:t>家居生活指南</a:t>
            </a:r>
            <a:endParaRPr lang="zh-CN" altLang="en-US" sz="3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286" y="885672"/>
            <a:ext cx="2698637" cy="474837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286" y="1413403"/>
            <a:ext cx="2698637" cy="14007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306" y="3058886"/>
            <a:ext cx="2698637" cy="274888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153437" y="2776866"/>
            <a:ext cx="544253" cy="2483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739205" y="1212226"/>
            <a:ext cx="295002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星事件：主要发布集团统一通稿或区域统一通稿，为红星美凯龙品牌形象建设。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以及商场</a:t>
            </a:r>
            <a:r>
              <a:rPr lang="zh-CN" altLang="en-US" dirty="0"/>
              <a:t>内部家文化活动、团队建设、会议召开、洽谈会等新闻稿</a:t>
            </a:r>
            <a:r>
              <a:rPr lang="zh-CN" altLang="en-US" dirty="0" smtClean="0"/>
              <a:t>发布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星品牌：品牌推介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星设计：时尚设计，整装，改装等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407" y="885672"/>
            <a:ext cx="2760597" cy="494386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885672"/>
            <a:ext cx="2793305" cy="494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30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121547" y="256420"/>
            <a:ext cx="3293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/>
              <a:t>楼层导航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46" y="256420"/>
            <a:ext cx="3670526" cy="65253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121547" y="2307771"/>
            <a:ext cx="343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联系百度地图，放链接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5218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5865812" y="4084560"/>
            <a:ext cx="5945189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4000" dirty="0" smtClean="0">
                <a:latin typeface="Aa水瓶座" panose="00020600040101010101" pitchFamily="18" charset="-122"/>
                <a:ea typeface="Aa水瓶座" panose="00020600040101010101" pitchFamily="18" charset="-122"/>
              </a:rPr>
              <a:t>如何提升用户活跃度</a:t>
            </a:r>
            <a:endParaRPr lang="zh-CN" altLang="en-US" sz="4000" dirty="0">
              <a:latin typeface="Aa水瓶座" panose="00020600040101010101" pitchFamily="18" charset="-122"/>
              <a:ea typeface="Aa水瓶座" panose="00020600040101010101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81901" cy="6858000"/>
          </a:xfrm>
          <a:prstGeom prst="rect">
            <a:avLst/>
          </a:prstGeom>
        </p:spPr>
      </p:pic>
      <p:sp>
        <p:nvSpPr>
          <p:cNvPr id="6" name="下箭头 5"/>
          <p:cNvSpPr/>
          <p:nvPr/>
        </p:nvSpPr>
        <p:spPr>
          <a:xfrm>
            <a:off x="7983846" y="3745065"/>
            <a:ext cx="631371" cy="6789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304313" y="2862942"/>
            <a:ext cx="3222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/>
              <a:t>1</a:t>
            </a:r>
            <a:r>
              <a:rPr lang="zh-CN" altLang="en-US" sz="3600" dirty="0" smtClean="0"/>
              <a:t>号会员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150191631"/>
      </p:ext>
    </p:extLst>
  </p:cSld>
  <p:clrMapOvr>
    <a:masterClrMapping/>
  </p:clrMapOvr>
</p:sld>
</file>

<file path=ppt/theme/theme1.xml><?xml version="1.0" encoding="utf-8"?>
<a:theme xmlns:a="http://schemas.openxmlformats.org/drawingml/2006/main" name="切片">
  <a:themeElements>
    <a:clrScheme name="切片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切片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切片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95</TotalTime>
  <Words>660</Words>
  <Application>Microsoft Office PowerPoint</Application>
  <PresentationFormat>宽屏</PresentationFormat>
  <Paragraphs>117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Aa双鱼座</vt:lpstr>
      <vt:lpstr>Aa水瓶座</vt:lpstr>
      <vt:lpstr>微软雅黑</vt:lpstr>
      <vt:lpstr>幼圆</vt:lpstr>
      <vt:lpstr>Century Gothic</vt:lpstr>
      <vt:lpstr>Wingdings 3</vt:lpstr>
      <vt:lpstr>切片</vt:lpstr>
      <vt:lpstr>PowerPoint 演示文稿</vt:lpstr>
      <vt:lpstr>1.菜单栏设计方案</vt:lpstr>
      <vt:lpstr>PowerPoint 演示文稿</vt:lpstr>
      <vt:lpstr>PowerPoint 演示文稿</vt:lpstr>
      <vt:lpstr>商场活动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拼团钜惠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3.如何提升服务品质</vt:lpstr>
      <vt:lpstr>PowerPoint 演示文稿</vt:lpstr>
      <vt:lpstr>PowerPoint 演示文稿</vt:lpstr>
      <vt:lpstr>家居贷款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Vicky</dc:creator>
  <cp:lastModifiedBy>lenovo</cp:lastModifiedBy>
  <cp:revision>46</cp:revision>
  <dcterms:created xsi:type="dcterms:W3CDTF">2018-03-08T06:42:00Z</dcterms:created>
  <dcterms:modified xsi:type="dcterms:W3CDTF">2018-03-29T02:04:56Z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